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69" r:id="rId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33333"/>
    <a:srgbClr val="C2F3E7"/>
    <a:srgbClr val="2E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08"/>
      </p:cViewPr>
      <p:guideLst>
        <p:guide orient="horz" pos="216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F82A-FE9D-49BF-B43F-C232ED3D504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2FEC-6B80-40FB-B442-EB357746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2FEC-6B80-40FB-B442-EB357746CF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8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=""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1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4FFE443-A806-4B0E-B29B-2FB0A67F4C84}"/>
              </a:ext>
            </a:extLst>
          </p:cNvPr>
          <p:cNvSpPr/>
          <p:nvPr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689"/>
          </a:p>
        </p:txBody>
      </p:sp>
      <p:pic>
        <p:nvPicPr>
          <p:cNvPr id="8" name="Рисунок 12">
            <a:extLst>
              <a:ext uri="{FF2B5EF4-FFF2-40B4-BE49-F238E27FC236}">
                <a16:creationId xmlns="" xmlns:a16="http://schemas.microsoft.com/office/drawing/2014/main" id="{16EEB178-8A08-4BF4-91DA-5B98646AA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7" y="0"/>
            <a:ext cx="1155608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FD4E993C-AAE6-4DAE-BC68-1D26D25B3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4" y="202349"/>
            <a:ext cx="2498382" cy="914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230ABB-6F58-4234-9FBD-8AB41404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3" y="0"/>
            <a:ext cx="6470588" cy="68580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="" xmlns:a16="http://schemas.microsoft.com/office/drawing/2014/main" id="{DF718007-AE6D-4DA1-AD07-FC02DD9B3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5454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E38BDAC-3B43-4DC5-A7A6-2D8289D222D8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689"/>
          </a:p>
        </p:txBody>
      </p:sp>
      <p:pic>
        <p:nvPicPr>
          <p:cNvPr id="7" name="Рисунок 12">
            <a:extLst>
              <a:ext uri="{FF2B5EF4-FFF2-40B4-BE49-F238E27FC236}">
                <a16:creationId xmlns="" xmlns:a16="http://schemas.microsoft.com/office/drawing/2014/main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" r="3286" b="1"/>
          <a:stretch/>
        </p:blipFill>
        <p:spPr>
          <a:xfrm>
            <a:off x="635917" y="0"/>
            <a:ext cx="11556084" cy="68580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81FC088D-D1AA-4942-A5CE-35DA68ADA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94" y="202349"/>
            <a:ext cx="2498382" cy="914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41DAEB-720D-48D1-A0EB-FBCF3243BD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723" y="0"/>
            <a:ext cx="6470588" cy="6858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="" xmlns:a16="http://schemas.microsoft.com/office/drawing/2014/main" id="{0C8F999A-8D15-4F64-BDE2-FC3CF7954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5454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=""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3" y="806605"/>
            <a:ext cx="8735684" cy="6040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79" y="200448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=""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6"/>
            <a:ext cx="8735684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97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0E6F8F-C4DC-4F9B-AC18-8C8F8216BDE4}"/>
              </a:ext>
            </a:extLst>
          </p:cNvPr>
          <p:cNvGrpSpPr/>
          <p:nvPr userDrawn="1"/>
        </p:nvGrpSpPr>
        <p:grpSpPr>
          <a:xfrm>
            <a:off x="-2" y="1"/>
            <a:ext cx="12192004" cy="6879068"/>
            <a:chOff x="-2" y="806601"/>
            <a:chExt cx="12192004" cy="6072467"/>
          </a:xfrm>
        </p:grpSpPr>
        <p:pic>
          <p:nvPicPr>
            <p:cNvPr id="11" name="Рисунок 12">
              <a:extLst>
                <a:ext uri="{FF2B5EF4-FFF2-40B4-BE49-F238E27FC236}">
                  <a16:creationId xmlns="" xmlns:a16="http://schemas.microsoft.com/office/drawing/2014/main" id="{C8B3E92D-5807-47A2-8A40-D247F86C4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" r="17001" b="1"/>
            <a:stretch/>
          </p:blipFill>
          <p:spPr>
            <a:xfrm>
              <a:off x="3456321" y="806601"/>
              <a:ext cx="8735681" cy="6040867"/>
            </a:xfrm>
            <a:prstGeom prst="rect">
              <a:avLst/>
            </a:prstGeom>
          </p:spPr>
        </p:pic>
        <p:pic>
          <p:nvPicPr>
            <p:cNvPr id="14" name="Рисунок 12">
              <a:extLst>
                <a:ext uri="{FF2B5EF4-FFF2-40B4-BE49-F238E27FC236}">
                  <a16:creationId xmlns="" xmlns:a16="http://schemas.microsoft.com/office/drawing/2014/main" id="{BB7AF5DC-3786-4D67-A20D-5694F04E1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" r="17001" b="1"/>
            <a:stretch/>
          </p:blipFill>
          <p:spPr>
            <a:xfrm flipH="1">
              <a:off x="-2" y="838201"/>
              <a:ext cx="8735683" cy="6040867"/>
            </a:xfrm>
            <a:prstGeom prst="rect">
              <a:avLst/>
            </a:prstGeom>
          </p:spPr>
        </p:pic>
      </p:grp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3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2" y="6089274"/>
            <a:ext cx="12192004" cy="768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32" y="5844691"/>
            <a:ext cx="7783472" cy="1013309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7"/>
            <a:ext cx="2743200" cy="365125"/>
          </a:xfrm>
          <a:effectLst/>
        </p:spPr>
        <p:txBody>
          <a:bodyPr/>
          <a:lstStyle>
            <a:lvl1pPr>
              <a:defRPr sz="4425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A8EF5CCD-AA0A-45D5-BB19-6C4B94655A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5" y="6219833"/>
            <a:ext cx="7011051" cy="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7243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4425" b="1">
                <a:solidFill>
                  <a:schemeClr val="tx2"/>
                </a:solidFill>
              </a:defRPr>
            </a:lvl1pPr>
          </a:lstStyle>
          <a:p>
            <a:fld id="{A8EF5CCD-AA0A-45D5-BB19-6C4B94655A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2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9" y="9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439351" algn="l"/>
              </a:tabLst>
              <a:defRPr sz="7586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4" y="143264"/>
            <a:ext cx="611246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9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7243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6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586"/>
            </a:lvl1pPr>
            <a:lvl2pPr marL="1445015" indent="0" algn="ctr">
              <a:buNone/>
              <a:defRPr sz="6324"/>
            </a:lvl2pPr>
            <a:lvl3pPr marL="2890025" indent="0" algn="ctr">
              <a:buNone/>
              <a:defRPr sz="5689"/>
            </a:lvl3pPr>
            <a:lvl4pPr marL="4335043" indent="0" algn="ctr">
              <a:buNone/>
              <a:defRPr sz="5056"/>
            </a:lvl4pPr>
            <a:lvl5pPr marL="5780058" indent="0" algn="ctr">
              <a:buNone/>
              <a:defRPr sz="5056"/>
            </a:lvl5pPr>
            <a:lvl6pPr marL="7225072" indent="0" algn="ctr">
              <a:buNone/>
              <a:defRPr sz="5056"/>
            </a:lvl6pPr>
            <a:lvl7pPr marL="8670082" indent="0" algn="ctr">
              <a:buNone/>
              <a:defRPr sz="5056"/>
            </a:lvl7pPr>
            <a:lvl8pPr marL="10115097" indent="0" algn="ctr">
              <a:buNone/>
              <a:defRPr sz="5056"/>
            </a:lvl8pPr>
            <a:lvl9pPr marL="11560112" indent="0" algn="ctr">
              <a:buNone/>
              <a:defRPr sz="50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70FF63F-FED8-41B1-AD48-8FD1E3062FA5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9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2">
                <a:solidFill>
                  <a:schemeClr val="tx2"/>
                </a:solidFill>
              </a:defRPr>
            </a:lvl1pPr>
          </a:lstStyle>
          <a:p>
            <a:fld id="{A8EF5CCD-AA0A-45D5-BB19-6C4B94655AD3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94" y="1594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" y="5"/>
            <a:ext cx="195385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192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94" y="1594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" y="5"/>
            <a:ext cx="195385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192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7" r:id="rId3"/>
    <p:sldLayoutId id="2147483674" r:id="rId4"/>
    <p:sldLayoutId id="2147483668" r:id="rId5"/>
    <p:sldLayoutId id="2147483669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2889812" rtl="0" eaLnBrk="1" latinLnBrk="0" hangingPunct="1">
        <a:lnSpc>
          <a:spcPct val="90000"/>
        </a:lnSpc>
        <a:spcBef>
          <a:spcPct val="0"/>
        </a:spcBef>
        <a:buNone/>
        <a:defRPr sz="13906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2459" indent="-722459" algn="l" defTabSz="2889812" rtl="0" eaLnBrk="1" latinLnBrk="0" hangingPunct="1">
        <a:lnSpc>
          <a:spcPct val="90000"/>
        </a:lnSpc>
        <a:spcBef>
          <a:spcPts val="3161"/>
        </a:spcBef>
        <a:buClr>
          <a:schemeClr val="tx2"/>
        </a:buClr>
        <a:buSzPct val="100000"/>
        <a:buFont typeface="Arial" panose="020B0604020202020204" pitchFamily="34" charset="0"/>
        <a:buChar char="•"/>
        <a:defRPr sz="8850" kern="1200">
          <a:solidFill>
            <a:schemeClr val="tx1"/>
          </a:solidFill>
          <a:latin typeface="+mn-lt"/>
          <a:ea typeface="+mn-ea"/>
          <a:cs typeface="+mn-cs"/>
        </a:defRPr>
      </a:lvl1pPr>
      <a:lvl2pPr marL="2167362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7586" kern="1200">
          <a:solidFill>
            <a:schemeClr val="tx1"/>
          </a:solidFill>
          <a:latin typeface="+mn-lt"/>
          <a:ea typeface="+mn-ea"/>
          <a:cs typeface="+mn-cs"/>
        </a:defRPr>
      </a:lvl2pPr>
      <a:lvl3pPr marL="3612266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6324" kern="1200">
          <a:solidFill>
            <a:schemeClr val="tx1"/>
          </a:solidFill>
          <a:latin typeface="+mn-lt"/>
          <a:ea typeface="+mn-ea"/>
          <a:cs typeface="+mn-cs"/>
        </a:defRPr>
      </a:lvl3pPr>
      <a:lvl4pPr marL="5057171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6502079" indent="-722459" algn="l" defTabSz="2889812" rtl="0" eaLnBrk="1" latinLnBrk="0" hangingPunct="1">
        <a:lnSpc>
          <a:spcPct val="90000"/>
        </a:lnSpc>
        <a:spcBef>
          <a:spcPts val="158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946985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9391888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836797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2281704" indent="-722459" algn="l" defTabSz="2889812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907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812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719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626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533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431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34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250" algn="l" defTabSz="2889812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6423137"/>
            <a:ext cx="12201525" cy="443436"/>
            <a:chOff x="0" y="6444925"/>
            <a:chExt cx="12201525" cy="42121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44925"/>
              <a:ext cx="12201525" cy="42121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73"/>
            <a:stretch/>
          </p:blipFill>
          <p:spPr>
            <a:xfrm>
              <a:off x="6896100" y="6444925"/>
              <a:ext cx="5295899" cy="413072"/>
            </a:xfrm>
            <a:prstGeom prst="rect">
              <a:avLst/>
            </a:prstGeom>
          </p:spPr>
        </p:pic>
      </p:grpSp>
      <p:pic>
        <p:nvPicPr>
          <p:cNvPr id="3077" name="Picture 9" descr="основное лого 2 красноярский краи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899"/>
            <a:ext cx="3107270" cy="10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0461" y="168633"/>
            <a:ext cx="976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правообладателей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725" y="1131411"/>
            <a:ext cx="870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с использованием Личного кабинета сайта 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rosreestr.gov.ru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использования электронной </a:t>
            </a:r>
            <a:r>
              <a:rPr lang="ru-RU" sz="2000" u="sng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следующих случаях:</a:t>
            </a:r>
            <a:endParaRPr lang="ru-RU" sz="20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99" y="2719054"/>
            <a:ext cx="3462993" cy="230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0660" y="2134279"/>
            <a:ext cx="2724150" cy="5847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или садовый дом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660" y="2995116"/>
            <a:ext cx="2724150" cy="5847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характеристики объекта </a:t>
            </a:r>
            <a:r>
              <a:rPr lang="ru-RU" sz="16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763" y="3847095"/>
            <a:ext cx="2724150" cy="1077218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недвижимости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1998 года и не стоит на государственном кадастровом учете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763" y="5323892"/>
            <a:ext cx="2724150" cy="5847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техническую ошибку в выписке из ЕГРН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7400" y="4189164"/>
            <a:ext cx="3795274" cy="1077218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внести запись о невозможности государственной регистрации перехода права на объект недвижимости без Вашего личного участия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7400" y="2398998"/>
            <a:ext cx="3716912" cy="1323439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</a:t>
            </a:r>
            <a:r>
              <a:rPr lang="ru-RU" sz="16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6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адресе электронной почты и (или) о почтовом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адресе для получения уведомлений о </a:t>
            </a:r>
            <a:r>
              <a:rPr lang="ru-RU" sz="16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заявлениях, поступивших </a:t>
            </a:r>
            <a:r>
              <a:rPr lang="ru-RU" sz="16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Вашего объекта недвижимости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446" y="5557028"/>
            <a:ext cx="832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  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зарегистрированным на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государственных услуг: 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www.gosuslugi.ru</a:t>
            </a:r>
            <a:endParaRPr lang="ru-RU" sz="2000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5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105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5_Шаблон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dddddd</dc:creator>
  <cp:lastModifiedBy>Решетникова Лариса Николаевна</cp:lastModifiedBy>
  <cp:revision>67</cp:revision>
  <dcterms:created xsi:type="dcterms:W3CDTF">2023-04-06T16:06:08Z</dcterms:created>
  <dcterms:modified xsi:type="dcterms:W3CDTF">2023-12-11T03:10:26Z</dcterms:modified>
</cp:coreProperties>
</file>